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1ce6cf8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1ce6cf8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1ce6cf8c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1ce6cf8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Recap from lecture: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Block layer: we can reach the physical block by the block number. All the contents are stored as byte arrays in </a:t>
            </a:r>
            <a:r>
              <a:rPr lang="en"/>
              <a:t>blocks</a:t>
            </a:r>
            <a:r>
              <a:rPr lang="en"/>
              <a:t>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File layer: we can get the list of allocated physical blocks number from the inode struct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Inode number layer: we can get the inode struct by the provided inode number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Directory layer: we can get the corresponding inode number given the directory name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01ce6cf8c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01ce6cf8c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1: lookup task. Find if there is a file called “a.txt” in “/home/x/”. The directory tree is on the u</a:t>
            </a:r>
            <a:r>
              <a:rPr lang="en"/>
              <a:t>pper</a:t>
            </a:r>
            <a:r>
              <a:rPr lang="en"/>
              <a:t> right </a:t>
            </a:r>
            <a:r>
              <a:rPr lang="en"/>
              <a:t>corner.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an inode number, we can get an ordered byte array (stored in the physical blocks) as follows: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Assumption: We already know the inode number of “/home/x”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First: Inode number layer – Get inode struct for the given inode number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Second: File layer – Get the list of physical block numbers in this inode struct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Finally: Block layer – Read the blocks by the provided block numbers.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For each file/subdir in this directory, the filename and inode number is one entry of the block(s).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1ce6cf8c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1ce6cf8c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1ce6cf8c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01ce6cf8c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Recap from lecture: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Blobs, trees and commits are all objects. Objects is named with its hash value of the given contents.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Trees organizes blobs into a directory-like hierarchy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Commit versions the tree layer like a “snapshot”. It also record the parent commit.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References; not shown in this figure.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01ce6cf8c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01ce6cf8c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291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 316 Precept: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Unix f</a:t>
            </a:r>
            <a:r>
              <a:rPr lang="en"/>
              <a:t>ile system</a:t>
            </a:r>
            <a:r>
              <a:rPr lang="en"/>
              <a:t> &amp; Git’s content addressable storage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Unix File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Git’s content </a:t>
            </a:r>
            <a:r>
              <a:rPr lang="en"/>
              <a:t>addressable</a:t>
            </a:r>
            <a:r>
              <a:rPr lang="en"/>
              <a:t> storage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 of UNIX File System Layers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Block layer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Names: integer block numbers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fix-sized “blocks” of contiguous persistent memory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Organize persistent storage into fix-sized blocks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File layer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Names: Inode struct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Arrays of bytes up to size 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Organizes blocks into arbitrary-length files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Inode number layer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Names: Inode numbers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Inode struct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Name files as uniquely numbered inodes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Directory layer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Names: Human readable names with “directory”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Inode numbers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Human-readable names for files in a directory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Absolute path name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a global root directory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Usually assigned with a hardcoded inode number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9600" y="1934200"/>
            <a:ext cx="1926326" cy="73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9600" y="880000"/>
            <a:ext cx="2618125" cy="9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9600" y="3330575"/>
            <a:ext cx="2258475" cy="73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5330700" cy="3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1: Check if “a.txt” is in “/home/x/” (lookup)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Suppose we’ve already known that the inode number of “x” is #1000. (</a:t>
            </a:r>
            <a:r>
              <a:rPr b="1" lang="en" sz="1400"/>
              <a:t>Directory layer</a:t>
            </a:r>
            <a:r>
              <a:rPr lang="en" sz="1400"/>
              <a:t>) </a:t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Investigate the inode struct whose inode number is #1000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#1000 </a:t>
            </a:r>
            <a:r>
              <a:rPr lang="en"/>
              <a:t> </a:t>
            </a:r>
            <a:r>
              <a:rPr lang="en"/>
              <a:t> → Inode struct </a:t>
            </a:r>
            <a:r>
              <a:rPr b="1" i="1" lang="en"/>
              <a:t>I</a:t>
            </a:r>
            <a:r>
              <a:rPr lang="en"/>
              <a:t>#1000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en"/>
              <a:t>Inode number layer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Get list of physical block numbers in </a:t>
            </a:r>
            <a:r>
              <a:rPr b="1" i="1" lang="en" sz="1400"/>
              <a:t>I</a:t>
            </a:r>
            <a:r>
              <a:rPr lang="en" sz="1400"/>
              <a:t>#1000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en"/>
              <a:t>File layer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Read the byte array stored in those blocks based on the given block numbers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…</a:t>
            </a:r>
            <a:r>
              <a:rPr b="1" lang="en"/>
              <a:t>| </a:t>
            </a:r>
            <a:r>
              <a:rPr lang="en"/>
              <a:t>a.txt #1101 </a:t>
            </a:r>
            <a:r>
              <a:rPr b="1" lang="en"/>
              <a:t>|</a:t>
            </a:r>
            <a:r>
              <a:rPr lang="en"/>
              <a:t> b.txt #1102 </a:t>
            </a:r>
            <a:r>
              <a:rPr b="1" lang="en"/>
              <a:t>|</a:t>
            </a:r>
            <a:r>
              <a:rPr lang="en"/>
              <a:t>...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en"/>
              <a:t>Block layer</a:t>
            </a:r>
            <a:endParaRPr b="1"/>
          </a:p>
        </p:txBody>
      </p:sp>
      <p:sp>
        <p:nvSpPr>
          <p:cNvPr id="76" name="Google Shape;76;p16"/>
          <p:cNvSpPr txBox="1"/>
          <p:nvPr/>
        </p:nvSpPr>
        <p:spPr>
          <a:xfrm>
            <a:off x="7593125" y="0"/>
            <a:ext cx="30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/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6425900" y="787150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7439050" y="787150"/>
            <a:ext cx="69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8343900" y="787150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tmp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80" name="Google Shape;80;p16"/>
          <p:cNvCxnSpPr>
            <a:stCxn id="76" idx="2"/>
            <a:endCxn id="77" idx="0"/>
          </p:cNvCxnSpPr>
          <p:nvPr/>
        </p:nvCxnSpPr>
        <p:spPr>
          <a:xfrm flipH="1">
            <a:off x="6826025" y="461700"/>
            <a:ext cx="9204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Google Shape;81;p16"/>
          <p:cNvCxnSpPr>
            <a:stCxn id="76" idx="2"/>
            <a:endCxn id="78" idx="0"/>
          </p:cNvCxnSpPr>
          <p:nvPr/>
        </p:nvCxnSpPr>
        <p:spPr>
          <a:xfrm>
            <a:off x="7746425" y="461700"/>
            <a:ext cx="384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6"/>
          <p:cNvCxnSpPr>
            <a:stCxn id="76" idx="2"/>
            <a:endCxn id="79" idx="0"/>
          </p:cNvCxnSpPr>
          <p:nvPr/>
        </p:nvCxnSpPr>
        <p:spPr>
          <a:xfrm>
            <a:off x="7746425" y="461700"/>
            <a:ext cx="9975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p16"/>
          <p:cNvSpPr txBox="1"/>
          <p:nvPr/>
        </p:nvSpPr>
        <p:spPr>
          <a:xfrm>
            <a:off x="6239275" y="1496525"/>
            <a:ext cx="36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x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7037450" y="1496525"/>
            <a:ext cx="36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85" name="Google Shape;85;p16"/>
          <p:cNvCxnSpPr>
            <a:stCxn id="77" idx="2"/>
            <a:endCxn id="83" idx="0"/>
          </p:cNvCxnSpPr>
          <p:nvPr/>
        </p:nvCxnSpPr>
        <p:spPr>
          <a:xfrm flipH="1">
            <a:off x="6420950" y="1248850"/>
            <a:ext cx="405000" cy="24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6"/>
          <p:cNvCxnSpPr>
            <a:stCxn id="77" idx="2"/>
            <a:endCxn id="84" idx="0"/>
          </p:cNvCxnSpPr>
          <p:nvPr/>
        </p:nvCxnSpPr>
        <p:spPr>
          <a:xfrm>
            <a:off x="6825950" y="1248850"/>
            <a:ext cx="393300" cy="24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6"/>
          <p:cNvSpPr txBox="1"/>
          <p:nvPr/>
        </p:nvSpPr>
        <p:spPr>
          <a:xfrm>
            <a:off x="5605100" y="2172625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a.txt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6527525" y="2172625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</a:t>
            </a:r>
            <a:r>
              <a:rPr lang="en" sz="1800">
                <a:solidFill>
                  <a:schemeClr val="dk1"/>
                </a:solidFill>
              </a:rPr>
              <a:t>.txt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89" name="Google Shape;89;p16"/>
          <p:cNvCxnSpPr>
            <a:stCxn id="83" idx="2"/>
            <a:endCxn id="87" idx="0"/>
          </p:cNvCxnSpPr>
          <p:nvPr/>
        </p:nvCxnSpPr>
        <p:spPr>
          <a:xfrm flipH="1">
            <a:off x="6005275" y="1958225"/>
            <a:ext cx="415800" cy="214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6"/>
          <p:cNvCxnSpPr>
            <a:stCxn id="83" idx="2"/>
            <a:endCxn id="88" idx="0"/>
          </p:cNvCxnSpPr>
          <p:nvPr/>
        </p:nvCxnSpPr>
        <p:spPr>
          <a:xfrm>
            <a:off x="6421075" y="1958225"/>
            <a:ext cx="506400" cy="214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6"/>
          <p:cNvSpPr txBox="1"/>
          <p:nvPr/>
        </p:nvSpPr>
        <p:spPr>
          <a:xfrm>
            <a:off x="6492350" y="53850"/>
            <a:ext cx="1060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Root directory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11700" y="1152475"/>
            <a:ext cx="5443200" cy="3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2: Read /home/x/a.txt (r</a:t>
            </a:r>
            <a:r>
              <a:rPr lang="en"/>
              <a:t>ead)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Assume i</a:t>
            </a:r>
            <a:r>
              <a:rPr lang="en" sz="1400"/>
              <a:t>node number of “/” is #1. (</a:t>
            </a:r>
            <a:r>
              <a:rPr b="1" lang="en" sz="1400"/>
              <a:t>Absolute path name</a:t>
            </a:r>
            <a:r>
              <a:rPr lang="en" sz="1400"/>
              <a:t>)</a:t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from “/”, get the byte array from the blocks following the previous procedure shown in task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#1 -&gt; </a:t>
            </a:r>
            <a:r>
              <a:rPr lang="en"/>
              <a:t>…</a:t>
            </a:r>
            <a:r>
              <a:rPr b="1" lang="en"/>
              <a:t>| </a:t>
            </a:r>
            <a:r>
              <a:rPr lang="en"/>
              <a:t>home #2 </a:t>
            </a:r>
            <a:r>
              <a:rPr b="1" lang="en"/>
              <a:t>|</a:t>
            </a:r>
            <a:r>
              <a:rPr lang="en"/>
              <a:t> usr #4 </a:t>
            </a:r>
            <a:r>
              <a:rPr b="1" lang="en"/>
              <a:t>|</a:t>
            </a:r>
            <a:r>
              <a:rPr lang="en"/>
              <a:t> tmp #6 </a:t>
            </a:r>
            <a:r>
              <a:rPr b="1" lang="en"/>
              <a:t>|</a:t>
            </a:r>
            <a:r>
              <a:rPr lang="en"/>
              <a:t>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sub-dir “home” is in “/”. Its inode number is 2. Repeat the previous procedure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#2 -&gt; …</a:t>
            </a:r>
            <a:r>
              <a:rPr b="1" lang="en"/>
              <a:t>| </a:t>
            </a:r>
            <a:r>
              <a:rPr lang="en"/>
              <a:t>x #20 </a:t>
            </a:r>
            <a:r>
              <a:rPr b="1" lang="en"/>
              <a:t>|</a:t>
            </a:r>
            <a:r>
              <a:rPr lang="en"/>
              <a:t> y #24 </a:t>
            </a:r>
            <a:r>
              <a:rPr b="1" lang="en"/>
              <a:t>|</a:t>
            </a:r>
            <a:r>
              <a:rPr lang="en"/>
              <a:t>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sub-dir  “x” is in “/home/. It is #20. Repeat..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#20 -&gt; …</a:t>
            </a:r>
            <a:r>
              <a:rPr b="1" lang="en"/>
              <a:t>| </a:t>
            </a:r>
            <a:r>
              <a:rPr lang="en"/>
              <a:t>a.txt #35 </a:t>
            </a:r>
            <a:r>
              <a:rPr b="1" lang="en"/>
              <a:t>|</a:t>
            </a:r>
            <a:r>
              <a:rPr lang="en"/>
              <a:t> b.txt #2484 </a:t>
            </a:r>
            <a:r>
              <a:rPr b="1" lang="en"/>
              <a:t>|</a:t>
            </a:r>
            <a:r>
              <a:rPr lang="en"/>
              <a:t>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Finally, we find “a.txt”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#35 -&gt; …</a:t>
            </a:r>
            <a:r>
              <a:rPr b="1" lang="en"/>
              <a:t>| </a:t>
            </a:r>
            <a:r>
              <a:rPr lang="en"/>
              <a:t>b”welcome to” </a:t>
            </a:r>
            <a:r>
              <a:rPr b="1" lang="en"/>
              <a:t>|</a:t>
            </a:r>
            <a:r>
              <a:rPr lang="en"/>
              <a:t> b”the precept” </a:t>
            </a:r>
            <a:r>
              <a:rPr b="1" lang="en"/>
              <a:t>|</a:t>
            </a:r>
            <a:r>
              <a:rPr lang="en"/>
              <a:t>...</a:t>
            </a:r>
            <a:endParaRPr sz="1400"/>
          </a:p>
        </p:txBody>
      </p:sp>
      <p:sp>
        <p:nvSpPr>
          <p:cNvPr id="98" name="Google Shape;98;p17"/>
          <p:cNvSpPr txBox="1"/>
          <p:nvPr/>
        </p:nvSpPr>
        <p:spPr>
          <a:xfrm>
            <a:off x="7593125" y="0"/>
            <a:ext cx="30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/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6425900" y="787150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7439050" y="787150"/>
            <a:ext cx="69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8343900" y="787150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tmp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02" name="Google Shape;102;p17"/>
          <p:cNvCxnSpPr>
            <a:stCxn id="98" idx="2"/>
            <a:endCxn id="99" idx="0"/>
          </p:cNvCxnSpPr>
          <p:nvPr/>
        </p:nvCxnSpPr>
        <p:spPr>
          <a:xfrm flipH="1">
            <a:off x="6826025" y="461700"/>
            <a:ext cx="9204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7"/>
          <p:cNvCxnSpPr>
            <a:stCxn id="98" idx="2"/>
            <a:endCxn id="100" idx="0"/>
          </p:cNvCxnSpPr>
          <p:nvPr/>
        </p:nvCxnSpPr>
        <p:spPr>
          <a:xfrm>
            <a:off x="7746425" y="461700"/>
            <a:ext cx="384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Google Shape;104;p17"/>
          <p:cNvCxnSpPr>
            <a:stCxn id="98" idx="2"/>
            <a:endCxn id="101" idx="0"/>
          </p:cNvCxnSpPr>
          <p:nvPr/>
        </p:nvCxnSpPr>
        <p:spPr>
          <a:xfrm>
            <a:off x="7746425" y="461700"/>
            <a:ext cx="997500" cy="32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17"/>
          <p:cNvSpPr txBox="1"/>
          <p:nvPr/>
        </p:nvSpPr>
        <p:spPr>
          <a:xfrm>
            <a:off x="6239275" y="1496525"/>
            <a:ext cx="36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x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7037450" y="1496525"/>
            <a:ext cx="36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07" name="Google Shape;107;p17"/>
          <p:cNvCxnSpPr>
            <a:stCxn id="99" idx="2"/>
            <a:endCxn id="105" idx="0"/>
          </p:cNvCxnSpPr>
          <p:nvPr/>
        </p:nvCxnSpPr>
        <p:spPr>
          <a:xfrm flipH="1">
            <a:off x="6420950" y="1248850"/>
            <a:ext cx="405000" cy="24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7"/>
          <p:cNvCxnSpPr>
            <a:stCxn id="99" idx="2"/>
            <a:endCxn id="106" idx="0"/>
          </p:cNvCxnSpPr>
          <p:nvPr/>
        </p:nvCxnSpPr>
        <p:spPr>
          <a:xfrm>
            <a:off x="6825950" y="1248850"/>
            <a:ext cx="393300" cy="24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7"/>
          <p:cNvSpPr txBox="1"/>
          <p:nvPr/>
        </p:nvSpPr>
        <p:spPr>
          <a:xfrm>
            <a:off x="5605100" y="2172625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a.txt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6527525" y="2172625"/>
            <a:ext cx="80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b.txt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1" name="Google Shape;111;p17"/>
          <p:cNvCxnSpPr>
            <a:stCxn id="105" idx="2"/>
            <a:endCxn id="109" idx="0"/>
          </p:cNvCxnSpPr>
          <p:nvPr/>
        </p:nvCxnSpPr>
        <p:spPr>
          <a:xfrm flipH="1">
            <a:off x="6005275" y="1958225"/>
            <a:ext cx="415800" cy="214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7"/>
          <p:cNvCxnSpPr>
            <a:stCxn id="105" idx="2"/>
            <a:endCxn id="110" idx="0"/>
          </p:cNvCxnSpPr>
          <p:nvPr/>
        </p:nvCxnSpPr>
        <p:spPr>
          <a:xfrm>
            <a:off x="6421075" y="1958225"/>
            <a:ext cx="506400" cy="214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3" name="Google Shape;113;p17"/>
          <p:cNvSpPr txBox="1"/>
          <p:nvPr/>
        </p:nvSpPr>
        <p:spPr>
          <a:xfrm>
            <a:off x="6492350" y="53850"/>
            <a:ext cx="1060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Root directory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 of Git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Object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Name: SHA-1 hash value of the given </a:t>
            </a:r>
            <a:r>
              <a:rPr lang="en"/>
              <a:t>contents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Blobs (Binary large objects), Trees, Commits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All data is stored as objects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Similar to Blocks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Tree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Name: Human-readable strings, like UNIX dirs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Object name, type, permission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Similar to Directories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Commit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Name: SHA-1 hash of the value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Object name of the tree, object name of parent commits, committer info, message…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A way to express a version history of source code tree. Each commit is like a “snapshot”.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Reference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Name: human readable names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Values: a commit name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Purpose: Provide global, human readable names for objects</a:t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2546" y="1260225"/>
            <a:ext cx="2475124" cy="1808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11700" y="1152475"/>
            <a:ext cx="4260300" cy="38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Task: Create a file “hello.txt” with some contents. Then update to the remote repo.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“git add hello.txt”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/>
              <a:t>Git creates an object (blob) where name is the hash of the contents and value is the contents. (Object layer)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“git commit -m ‘add a new file’”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/>
              <a:t>Git constructs a new tree object to represent the structure of the repo. (Tree layer)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/>
              <a:t>Git creates a commit object which includes reference to the tree, metadata of tree( message and committer info) and </a:t>
            </a:r>
            <a:r>
              <a:rPr lang="en"/>
              <a:t>reference of the previous commit.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“git push”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5008675" y="3018925"/>
            <a:ext cx="4260300" cy="1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(Optional) You can also give reference to a commit by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“git tag &lt;ref_name&gt; &lt;commit_hash&gt;”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